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3" r:id="rId7"/>
    <p:sldId id="264" r:id="rId8"/>
    <p:sldId id="265" r:id="rId9"/>
    <p:sldId id="267" r:id="rId10"/>
    <p:sldId id="271" r:id="rId11"/>
    <p:sldId id="275" r:id="rId12"/>
    <p:sldId id="272" r:id="rId13"/>
    <p:sldId id="281" r:id="rId14"/>
    <p:sldId id="274" r:id="rId15"/>
    <p:sldId id="276" r:id="rId16"/>
    <p:sldId id="280" r:id="rId17"/>
    <p:sldId id="277" r:id="rId18"/>
    <p:sldId id="284" r:id="rId19"/>
    <p:sldId id="278" r:id="rId20"/>
    <p:sldId id="282" r:id="rId21"/>
    <p:sldId id="286" r:id="rId22"/>
    <p:sldId id="283" r:id="rId23"/>
    <p:sldId id="273" r:id="rId24"/>
    <p:sldId id="285" r:id="rId25"/>
    <p:sldId id="288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7D98A5F2-8EA2-4958-9E08-B796548561CE}">
          <p14:sldIdLst>
            <p14:sldId id="256"/>
            <p14:sldId id="257"/>
            <p14:sldId id="258"/>
            <p14:sldId id="260"/>
            <p14:sldId id="261"/>
            <p14:sldId id="263"/>
            <p14:sldId id="264"/>
            <p14:sldId id="265"/>
            <p14:sldId id="267"/>
            <p14:sldId id="271"/>
            <p14:sldId id="275"/>
            <p14:sldId id="272"/>
            <p14:sldId id="281"/>
            <p14:sldId id="274"/>
            <p14:sldId id="276"/>
            <p14:sldId id="280"/>
            <p14:sldId id="277"/>
            <p14:sldId id="284"/>
            <p14:sldId id="278"/>
            <p14:sldId id="282"/>
            <p14:sldId id="286"/>
            <p14:sldId id="283"/>
            <p14:sldId id="273"/>
            <p14:sldId id="285"/>
            <p14:sldId id="288"/>
            <p14:sldId id="289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авел Першин" initials="ПП" lastIdx="1" clrIdx="0">
    <p:extLst>
      <p:ext uri="{19B8F6BF-5375-455C-9EA6-DF929625EA0E}">
        <p15:presenceInfo xmlns:p15="http://schemas.microsoft.com/office/powerpoint/2012/main" xmlns="" userId="dfa0d283a288801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E2A7"/>
    <a:srgbClr val="4F81BD"/>
    <a:srgbClr val="E46C0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0000" autoAdjust="0"/>
    <p:restoredTop sz="94574" autoAdjust="0"/>
  </p:normalViewPr>
  <p:slideViewPr>
    <p:cSldViewPr>
      <p:cViewPr varScale="1">
        <p:scale>
          <a:sx n="63" d="100"/>
          <a:sy n="63" d="100"/>
        </p:scale>
        <p:origin x="-1368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66767B-3794-48FA-8449-38F8D8ECA8FF}" type="doc">
      <dgm:prSet loTypeId="urn:microsoft.com/office/officeart/2008/layout/PictureAccent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CEC298A-5DDF-4621-A234-D51E96D7F56C}">
      <dgm:prSet phldrT="[Текст]"/>
      <dgm:spPr>
        <a:solidFill>
          <a:srgbClr val="E46C0A"/>
        </a:solidFill>
      </dgm:spPr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Цели современной РППС </a:t>
          </a:r>
          <a:endParaRPr lang="ru-RU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п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3.3 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ФГОС ДО): </a:t>
          </a:r>
          <a:endParaRPr lang="ru-RU" dirty="0"/>
        </a:p>
      </dgm:t>
    </dgm:pt>
    <dgm:pt modelId="{DBC2B640-58F8-448F-A821-62B1B97CABCA}" type="parTrans" cxnId="{9503F7AE-7DA0-4ADF-A17F-843E7E7BFEC4}">
      <dgm:prSet/>
      <dgm:spPr/>
      <dgm:t>
        <a:bodyPr/>
        <a:lstStyle/>
        <a:p>
          <a:endParaRPr lang="ru-RU"/>
        </a:p>
      </dgm:t>
    </dgm:pt>
    <dgm:pt modelId="{FC7C0B81-4901-4207-A585-00F5BD032537}" type="sibTrans" cxnId="{9503F7AE-7DA0-4ADF-A17F-843E7E7BFEC4}">
      <dgm:prSet/>
      <dgm:spPr/>
      <dgm:t>
        <a:bodyPr/>
        <a:lstStyle/>
        <a:p>
          <a:endParaRPr lang="ru-RU"/>
        </a:p>
      </dgm:t>
    </dgm:pt>
    <dgm:pt modelId="{647DC125-BE03-44D0-B19E-412DACB8D7A9}">
      <dgm:prSet phldrT="[Текст]"/>
      <dgm:spPr>
        <a:solidFill>
          <a:schemeClr val="accent6">
            <a:lumMod val="75000"/>
          </a:schemeClr>
        </a:solidFill>
      </dgm:spPr>
      <dgm:t>
        <a:bodyPr/>
        <a:lstStyle/>
        <a:p>
          <a:pPr>
            <a:buFontTx/>
            <a:buChar char="-"/>
          </a:pP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максимальной реализации образовательного потенциала пространства; </a:t>
          </a:r>
          <a:endParaRPr lang="ru-RU" dirty="0"/>
        </a:p>
      </dgm:t>
    </dgm:pt>
    <dgm:pt modelId="{76A762AD-A103-41FC-AABC-C3BC69652CAF}" type="parTrans" cxnId="{8E9770BB-1975-44B0-BAD0-408A7CA0EBB0}">
      <dgm:prSet/>
      <dgm:spPr/>
      <dgm:t>
        <a:bodyPr/>
        <a:lstStyle/>
        <a:p>
          <a:endParaRPr lang="ru-RU"/>
        </a:p>
      </dgm:t>
    </dgm:pt>
    <dgm:pt modelId="{93D92BEB-5AD3-43EC-BA07-F93125B7165B}" type="sibTrans" cxnId="{8E9770BB-1975-44B0-BAD0-408A7CA0EBB0}">
      <dgm:prSet/>
      <dgm:spPr/>
      <dgm:t>
        <a:bodyPr/>
        <a:lstStyle/>
        <a:p>
          <a:endParaRPr lang="ru-RU"/>
        </a:p>
      </dgm:t>
    </dgm:pt>
    <dgm:pt modelId="{E32C3E5A-5BD1-4A23-828D-F289492F91DC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обеспечение 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полноценного общения и совместной деятельности детей и взрослых; </a:t>
          </a:r>
        </a:p>
      </dgm:t>
    </dgm:pt>
    <dgm:pt modelId="{B45BC316-88CC-431E-A646-449BA40057AC}" type="parTrans" cxnId="{8BC64D84-9F1F-4B66-90A7-D62F66EF6EC4}">
      <dgm:prSet/>
      <dgm:spPr/>
      <dgm:t>
        <a:bodyPr/>
        <a:lstStyle/>
        <a:p>
          <a:endParaRPr lang="ru-RU"/>
        </a:p>
      </dgm:t>
    </dgm:pt>
    <dgm:pt modelId="{4A3D1818-15DA-4158-B71A-FD4F605B6E99}" type="sibTrans" cxnId="{8BC64D84-9F1F-4B66-90A7-D62F66EF6EC4}">
      <dgm:prSet/>
      <dgm:spPr/>
      <dgm:t>
        <a:bodyPr/>
        <a:lstStyle/>
        <a:p>
          <a:endParaRPr lang="ru-RU"/>
        </a:p>
      </dgm:t>
    </dgm:pt>
    <dgm:pt modelId="{6D3565C0-B1C8-4816-A769-C247218C52BC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обеспечение 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реализации различных образовательных программ;</a:t>
          </a:r>
          <a:endParaRPr lang="ru-RU" dirty="0"/>
        </a:p>
      </dgm:t>
    </dgm:pt>
    <dgm:pt modelId="{647137DD-317D-4071-AC00-602E67D61BFE}" type="parTrans" cxnId="{9E184FB3-CD83-4566-8FA7-3BE88B2C4485}">
      <dgm:prSet/>
      <dgm:spPr/>
      <dgm:t>
        <a:bodyPr/>
        <a:lstStyle/>
        <a:p>
          <a:endParaRPr lang="ru-RU"/>
        </a:p>
      </dgm:t>
    </dgm:pt>
    <dgm:pt modelId="{E0B133FB-DB95-47C8-8BA0-CE41ED51C8BB}" type="sibTrans" cxnId="{9E184FB3-CD83-4566-8FA7-3BE88B2C4485}">
      <dgm:prSet/>
      <dgm:spPr/>
      <dgm:t>
        <a:bodyPr/>
        <a:lstStyle/>
        <a:p>
          <a:endParaRPr lang="ru-RU"/>
        </a:p>
      </dgm:t>
    </dgm:pt>
    <dgm:pt modelId="{25288FE8-2247-482F-8307-9C70367A8D47}" type="pres">
      <dgm:prSet presAssocID="{AB66767B-3794-48FA-8449-38F8D8ECA8F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586EDB5-0E46-42AB-869B-D53FF78C3C8D}" type="pres">
      <dgm:prSet presAssocID="{2CEC298A-5DDF-4621-A234-D51E96D7F56C}" presName="root" presStyleCnt="0">
        <dgm:presLayoutVars>
          <dgm:chMax/>
          <dgm:chPref val="4"/>
        </dgm:presLayoutVars>
      </dgm:prSet>
      <dgm:spPr/>
    </dgm:pt>
    <dgm:pt modelId="{1D8156EB-CB21-4278-846C-266ECAE37E9E}" type="pres">
      <dgm:prSet presAssocID="{2CEC298A-5DDF-4621-A234-D51E96D7F56C}" presName="rootComposite" presStyleCnt="0">
        <dgm:presLayoutVars/>
      </dgm:prSet>
      <dgm:spPr/>
    </dgm:pt>
    <dgm:pt modelId="{E8400B72-7ED0-46BE-9151-B015E5144601}" type="pres">
      <dgm:prSet presAssocID="{2CEC298A-5DDF-4621-A234-D51E96D7F56C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ru-RU"/>
        </a:p>
      </dgm:t>
    </dgm:pt>
    <dgm:pt modelId="{EE680CCC-AB74-4521-ACCF-79CE6AAF729D}" type="pres">
      <dgm:prSet presAssocID="{2CEC298A-5DDF-4621-A234-D51E96D7F56C}" presName="childShape" presStyleCnt="0">
        <dgm:presLayoutVars>
          <dgm:chMax val="0"/>
          <dgm:chPref val="0"/>
        </dgm:presLayoutVars>
      </dgm:prSet>
      <dgm:spPr/>
    </dgm:pt>
    <dgm:pt modelId="{BB443C96-0D47-4CD5-B019-FC870BF7E869}" type="pres">
      <dgm:prSet presAssocID="{647DC125-BE03-44D0-B19E-412DACB8D7A9}" presName="childComposite" presStyleCnt="0">
        <dgm:presLayoutVars>
          <dgm:chMax val="0"/>
          <dgm:chPref val="0"/>
        </dgm:presLayoutVars>
      </dgm:prSet>
      <dgm:spPr/>
    </dgm:pt>
    <dgm:pt modelId="{2273B3E4-E4B1-4803-9E93-FBA9FE902A0A}" type="pres">
      <dgm:prSet presAssocID="{647DC125-BE03-44D0-B19E-412DACB8D7A9}" presName="Image" presStyleLbl="node1" presStyleIdx="0" presStyleCnt="3"/>
      <dgm:spPr>
        <a:solidFill>
          <a:schemeClr val="accent6"/>
        </a:solidFill>
      </dgm:spPr>
    </dgm:pt>
    <dgm:pt modelId="{30E8BBC7-5407-4503-BD2A-0CA13741CD3A}" type="pres">
      <dgm:prSet presAssocID="{647DC125-BE03-44D0-B19E-412DACB8D7A9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9CCDFE-D69D-4EFE-9B49-5603F8AAA59F}" type="pres">
      <dgm:prSet presAssocID="{6D3565C0-B1C8-4816-A769-C247218C52BC}" presName="childComposite" presStyleCnt="0">
        <dgm:presLayoutVars>
          <dgm:chMax val="0"/>
          <dgm:chPref val="0"/>
        </dgm:presLayoutVars>
      </dgm:prSet>
      <dgm:spPr/>
    </dgm:pt>
    <dgm:pt modelId="{EADDF3AA-479E-49FE-B0A1-C3EC4F072328}" type="pres">
      <dgm:prSet presAssocID="{6D3565C0-B1C8-4816-A769-C247218C52BC}" presName="Image" presStyleLbl="node1" presStyleIdx="1" presStyleCnt="3"/>
      <dgm:spPr>
        <a:solidFill>
          <a:schemeClr val="accent6"/>
        </a:solidFill>
      </dgm:spPr>
    </dgm:pt>
    <dgm:pt modelId="{DEBEE5E4-6C7A-4862-ACF4-4DFB0B4BABC8}" type="pres">
      <dgm:prSet presAssocID="{6D3565C0-B1C8-4816-A769-C247218C52BC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DAA1FE-79A9-41CF-97D7-6416518FCC47}" type="pres">
      <dgm:prSet presAssocID="{E32C3E5A-5BD1-4A23-828D-F289492F91DC}" presName="childComposite" presStyleCnt="0">
        <dgm:presLayoutVars>
          <dgm:chMax val="0"/>
          <dgm:chPref val="0"/>
        </dgm:presLayoutVars>
      </dgm:prSet>
      <dgm:spPr/>
    </dgm:pt>
    <dgm:pt modelId="{A0A10CCB-63CB-469A-918B-CDA1E6F45BD0}" type="pres">
      <dgm:prSet presAssocID="{E32C3E5A-5BD1-4A23-828D-F289492F91DC}" presName="Image" presStyleLbl="node1" presStyleIdx="2" presStyleCnt="3" custLinFactNeighborX="-2288" custLinFactNeighborY="-4366"/>
      <dgm:spPr>
        <a:solidFill>
          <a:schemeClr val="accent6"/>
        </a:solidFill>
      </dgm:spPr>
    </dgm:pt>
    <dgm:pt modelId="{09A2587C-5430-44D2-B597-425FC0524E82}" type="pres">
      <dgm:prSet presAssocID="{E32C3E5A-5BD1-4A23-828D-F289492F91DC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0077298-7B2D-452C-942F-FCB5AD3E5F5C}" type="presOf" srcId="{AB66767B-3794-48FA-8449-38F8D8ECA8FF}" destId="{25288FE8-2247-482F-8307-9C70367A8D47}" srcOrd="0" destOrd="0" presId="urn:microsoft.com/office/officeart/2008/layout/PictureAccentList"/>
    <dgm:cxn modelId="{81EE05CF-556F-464A-86B7-67086FEE5B49}" type="presOf" srcId="{2CEC298A-5DDF-4621-A234-D51E96D7F56C}" destId="{E8400B72-7ED0-46BE-9151-B015E5144601}" srcOrd="0" destOrd="0" presId="urn:microsoft.com/office/officeart/2008/layout/PictureAccentList"/>
    <dgm:cxn modelId="{1E179C9B-8F4D-4137-951C-4A73A876966B}" type="presOf" srcId="{647DC125-BE03-44D0-B19E-412DACB8D7A9}" destId="{30E8BBC7-5407-4503-BD2A-0CA13741CD3A}" srcOrd="0" destOrd="0" presId="urn:microsoft.com/office/officeart/2008/layout/PictureAccentList"/>
    <dgm:cxn modelId="{5061EBE2-8CE0-49AD-B899-CD606C81A991}" type="presOf" srcId="{E32C3E5A-5BD1-4A23-828D-F289492F91DC}" destId="{09A2587C-5430-44D2-B597-425FC0524E82}" srcOrd="0" destOrd="0" presId="urn:microsoft.com/office/officeart/2008/layout/PictureAccentList"/>
    <dgm:cxn modelId="{8BC64D84-9F1F-4B66-90A7-D62F66EF6EC4}" srcId="{2CEC298A-5DDF-4621-A234-D51E96D7F56C}" destId="{E32C3E5A-5BD1-4A23-828D-F289492F91DC}" srcOrd="2" destOrd="0" parTransId="{B45BC316-88CC-431E-A646-449BA40057AC}" sibTransId="{4A3D1818-15DA-4158-B71A-FD4F605B6E99}"/>
    <dgm:cxn modelId="{C3EA4F9A-6FC0-4CE5-A589-B47DF25B8AE8}" type="presOf" srcId="{6D3565C0-B1C8-4816-A769-C247218C52BC}" destId="{DEBEE5E4-6C7A-4862-ACF4-4DFB0B4BABC8}" srcOrd="0" destOrd="0" presId="urn:microsoft.com/office/officeart/2008/layout/PictureAccentList"/>
    <dgm:cxn modelId="{8E9770BB-1975-44B0-BAD0-408A7CA0EBB0}" srcId="{2CEC298A-5DDF-4621-A234-D51E96D7F56C}" destId="{647DC125-BE03-44D0-B19E-412DACB8D7A9}" srcOrd="0" destOrd="0" parTransId="{76A762AD-A103-41FC-AABC-C3BC69652CAF}" sibTransId="{93D92BEB-5AD3-43EC-BA07-F93125B7165B}"/>
    <dgm:cxn modelId="{9503F7AE-7DA0-4ADF-A17F-843E7E7BFEC4}" srcId="{AB66767B-3794-48FA-8449-38F8D8ECA8FF}" destId="{2CEC298A-5DDF-4621-A234-D51E96D7F56C}" srcOrd="0" destOrd="0" parTransId="{DBC2B640-58F8-448F-A821-62B1B97CABCA}" sibTransId="{FC7C0B81-4901-4207-A585-00F5BD032537}"/>
    <dgm:cxn modelId="{9E184FB3-CD83-4566-8FA7-3BE88B2C4485}" srcId="{2CEC298A-5DDF-4621-A234-D51E96D7F56C}" destId="{6D3565C0-B1C8-4816-A769-C247218C52BC}" srcOrd="1" destOrd="0" parTransId="{647137DD-317D-4071-AC00-602E67D61BFE}" sibTransId="{E0B133FB-DB95-47C8-8BA0-CE41ED51C8BB}"/>
    <dgm:cxn modelId="{C8B8EC1F-8FB1-4A80-BF66-7956707ED450}" type="presParOf" srcId="{25288FE8-2247-482F-8307-9C70367A8D47}" destId="{9586EDB5-0E46-42AB-869B-D53FF78C3C8D}" srcOrd="0" destOrd="0" presId="urn:microsoft.com/office/officeart/2008/layout/PictureAccentList"/>
    <dgm:cxn modelId="{42E7DBFE-5938-4BA9-B780-AE6C617FF846}" type="presParOf" srcId="{9586EDB5-0E46-42AB-869B-D53FF78C3C8D}" destId="{1D8156EB-CB21-4278-846C-266ECAE37E9E}" srcOrd="0" destOrd="0" presId="urn:microsoft.com/office/officeart/2008/layout/PictureAccentList"/>
    <dgm:cxn modelId="{993CC810-6842-4101-A0B8-3F4727722B73}" type="presParOf" srcId="{1D8156EB-CB21-4278-846C-266ECAE37E9E}" destId="{E8400B72-7ED0-46BE-9151-B015E5144601}" srcOrd="0" destOrd="0" presId="urn:microsoft.com/office/officeart/2008/layout/PictureAccentList"/>
    <dgm:cxn modelId="{5BB6F45F-81D4-4B94-9C17-B982F71B6F54}" type="presParOf" srcId="{9586EDB5-0E46-42AB-869B-D53FF78C3C8D}" destId="{EE680CCC-AB74-4521-ACCF-79CE6AAF729D}" srcOrd="1" destOrd="0" presId="urn:microsoft.com/office/officeart/2008/layout/PictureAccentList"/>
    <dgm:cxn modelId="{1FE8EF48-A3BC-4FAB-9402-1E358ABE37DC}" type="presParOf" srcId="{EE680CCC-AB74-4521-ACCF-79CE6AAF729D}" destId="{BB443C96-0D47-4CD5-B019-FC870BF7E869}" srcOrd="0" destOrd="0" presId="urn:microsoft.com/office/officeart/2008/layout/PictureAccentList"/>
    <dgm:cxn modelId="{0589C730-82D6-41AF-960D-A4225EC065F8}" type="presParOf" srcId="{BB443C96-0D47-4CD5-B019-FC870BF7E869}" destId="{2273B3E4-E4B1-4803-9E93-FBA9FE902A0A}" srcOrd="0" destOrd="0" presId="urn:microsoft.com/office/officeart/2008/layout/PictureAccentList"/>
    <dgm:cxn modelId="{31B96A1E-B8D3-4A02-908E-E0041D64C8AE}" type="presParOf" srcId="{BB443C96-0D47-4CD5-B019-FC870BF7E869}" destId="{30E8BBC7-5407-4503-BD2A-0CA13741CD3A}" srcOrd="1" destOrd="0" presId="urn:microsoft.com/office/officeart/2008/layout/PictureAccentList"/>
    <dgm:cxn modelId="{A3AFC509-E45A-4DA6-80F8-719F246069D2}" type="presParOf" srcId="{EE680CCC-AB74-4521-ACCF-79CE6AAF729D}" destId="{FA9CCDFE-D69D-4EFE-9B49-5603F8AAA59F}" srcOrd="1" destOrd="0" presId="urn:microsoft.com/office/officeart/2008/layout/PictureAccentList"/>
    <dgm:cxn modelId="{EAB46468-2C77-4D33-B741-EDE54FA2E6CF}" type="presParOf" srcId="{FA9CCDFE-D69D-4EFE-9B49-5603F8AAA59F}" destId="{EADDF3AA-479E-49FE-B0A1-C3EC4F072328}" srcOrd="0" destOrd="0" presId="urn:microsoft.com/office/officeart/2008/layout/PictureAccentList"/>
    <dgm:cxn modelId="{925A144B-948B-445A-BA2A-95C4BE46C479}" type="presParOf" srcId="{FA9CCDFE-D69D-4EFE-9B49-5603F8AAA59F}" destId="{DEBEE5E4-6C7A-4862-ACF4-4DFB0B4BABC8}" srcOrd="1" destOrd="0" presId="urn:microsoft.com/office/officeart/2008/layout/PictureAccentList"/>
    <dgm:cxn modelId="{1FB9120B-10E2-4727-A677-6F44743AD4FA}" type="presParOf" srcId="{EE680CCC-AB74-4521-ACCF-79CE6AAF729D}" destId="{E6DAA1FE-79A9-41CF-97D7-6416518FCC47}" srcOrd="2" destOrd="0" presId="urn:microsoft.com/office/officeart/2008/layout/PictureAccentList"/>
    <dgm:cxn modelId="{4FBC61B4-B68C-4BC7-8DE0-B316AD537CEC}" type="presParOf" srcId="{E6DAA1FE-79A9-41CF-97D7-6416518FCC47}" destId="{A0A10CCB-63CB-469A-918B-CDA1E6F45BD0}" srcOrd="0" destOrd="0" presId="urn:microsoft.com/office/officeart/2008/layout/PictureAccentList"/>
    <dgm:cxn modelId="{5F4AC6E1-84B0-467A-9337-52056E5B8C56}" type="presParOf" srcId="{E6DAA1FE-79A9-41CF-97D7-6416518FCC47}" destId="{09A2587C-5430-44D2-B597-425FC0524E82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8D72D91-0BC1-4386-A2AD-57A1CD411F9F}" type="doc">
      <dgm:prSet loTypeId="urn:microsoft.com/office/officeart/2005/8/layout/radial3" loCatId="cycle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939E60F6-7E83-4371-9F8A-924678B409EA}">
      <dgm:prSet phldrT="[Текст]"/>
      <dgm:spPr/>
      <dgm:t>
        <a:bodyPr/>
        <a:lstStyle/>
        <a:p>
          <a:r>
            <a:rPr lang="ru-RU" dirty="0"/>
            <a:t>Предметно – развивающая среда группы</a:t>
          </a:r>
        </a:p>
      </dgm:t>
    </dgm:pt>
    <dgm:pt modelId="{1007A67E-D85A-41C0-9849-869420173534}" type="parTrans" cxnId="{CDD1A91B-13B7-442B-9C42-3DB1B0D735FC}">
      <dgm:prSet/>
      <dgm:spPr/>
      <dgm:t>
        <a:bodyPr/>
        <a:lstStyle/>
        <a:p>
          <a:endParaRPr lang="ru-RU"/>
        </a:p>
      </dgm:t>
    </dgm:pt>
    <dgm:pt modelId="{FD857FA0-A700-4292-A1BA-6A2D44CB65C2}" type="sibTrans" cxnId="{CDD1A91B-13B7-442B-9C42-3DB1B0D735FC}">
      <dgm:prSet/>
      <dgm:spPr/>
      <dgm:t>
        <a:bodyPr/>
        <a:lstStyle/>
        <a:p>
          <a:endParaRPr lang="ru-RU"/>
        </a:p>
      </dgm:t>
    </dgm:pt>
    <dgm:pt modelId="{E3A047B5-48D2-408D-88DA-D0A8FE012B87}">
      <dgm:prSet phldrT="[Текст]"/>
      <dgm:spPr/>
      <dgm:t>
        <a:bodyPr/>
        <a:lstStyle/>
        <a:p>
          <a:pPr>
            <a:buNone/>
          </a:pP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Центр художественно эстетического развития</a:t>
          </a:r>
          <a:endParaRPr lang="ru-RU" dirty="0"/>
        </a:p>
      </dgm:t>
    </dgm:pt>
    <dgm:pt modelId="{3CB511FA-2ACA-49F6-9481-D4C0D0F4DD00}" type="parTrans" cxnId="{269A356F-D2F3-4D89-858A-9C6A9863C128}">
      <dgm:prSet/>
      <dgm:spPr/>
      <dgm:t>
        <a:bodyPr/>
        <a:lstStyle/>
        <a:p>
          <a:endParaRPr lang="ru-RU"/>
        </a:p>
      </dgm:t>
    </dgm:pt>
    <dgm:pt modelId="{F7DD066C-AA69-4464-927A-10DAA6C096A4}" type="sibTrans" cxnId="{269A356F-D2F3-4D89-858A-9C6A9863C128}">
      <dgm:prSet/>
      <dgm:spPr/>
      <dgm:t>
        <a:bodyPr/>
        <a:lstStyle/>
        <a:p>
          <a:endParaRPr lang="ru-RU"/>
        </a:p>
      </dgm:t>
    </dgm:pt>
    <dgm:pt modelId="{3EC4745C-5A7F-4FDD-B059-0CADD6D57637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Речевой  центр </a:t>
          </a:r>
          <a:endParaRPr lang="ru-RU" dirty="0"/>
        </a:p>
      </dgm:t>
    </dgm:pt>
    <dgm:pt modelId="{C058E69D-2E5F-47F5-AF0B-3AD8C75A1353}" type="parTrans" cxnId="{7E2C1307-1AAE-45CD-B91D-8750E60AAA29}">
      <dgm:prSet/>
      <dgm:spPr/>
      <dgm:t>
        <a:bodyPr/>
        <a:lstStyle/>
        <a:p>
          <a:endParaRPr lang="ru-RU"/>
        </a:p>
      </dgm:t>
    </dgm:pt>
    <dgm:pt modelId="{351E345B-2822-4994-AFF5-CF734A4D9838}" type="sibTrans" cxnId="{7E2C1307-1AAE-45CD-B91D-8750E60AAA29}">
      <dgm:prSet/>
      <dgm:spPr/>
      <dgm:t>
        <a:bodyPr/>
        <a:lstStyle/>
        <a:p>
          <a:endParaRPr lang="ru-RU"/>
        </a:p>
      </dgm:t>
    </dgm:pt>
    <dgm:pt modelId="{92E973B3-C3B3-4B88-913A-71D6273BF708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Центр </a:t>
          </a:r>
          <a:r>
            <a:rPr lang="ru-RU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сенсомоторики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 и конструирования</a:t>
          </a:r>
          <a:endParaRPr lang="ru-RU" dirty="0"/>
        </a:p>
      </dgm:t>
    </dgm:pt>
    <dgm:pt modelId="{2BEEAA07-FC08-434D-9613-02CA16DA9E67}" type="parTrans" cxnId="{75EF5958-B0FD-4299-971D-D7892C7F0BDA}">
      <dgm:prSet/>
      <dgm:spPr/>
      <dgm:t>
        <a:bodyPr/>
        <a:lstStyle/>
        <a:p>
          <a:endParaRPr lang="ru-RU"/>
        </a:p>
      </dgm:t>
    </dgm:pt>
    <dgm:pt modelId="{54DDDB51-01D9-407D-9185-B587A3D63306}" type="sibTrans" cxnId="{75EF5958-B0FD-4299-971D-D7892C7F0BDA}">
      <dgm:prSet/>
      <dgm:spPr/>
      <dgm:t>
        <a:bodyPr/>
        <a:lstStyle/>
        <a:p>
          <a:endParaRPr lang="ru-RU"/>
        </a:p>
      </dgm:t>
    </dgm:pt>
    <dgm:pt modelId="{78236935-6F3D-4C16-8BB5-B60BCC1D7624}">
      <dgm:prSet custT="1"/>
      <dgm:spPr/>
      <dgm:t>
        <a:bodyPr/>
        <a:lstStyle/>
        <a:p>
          <a:r>
            <a:rPr lang="ru-RU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Информационно-творческий центр</a:t>
          </a:r>
          <a:endParaRPr lang="ru-RU" sz="1100" dirty="0"/>
        </a:p>
      </dgm:t>
    </dgm:pt>
    <dgm:pt modelId="{C7A18834-0E0D-4C2F-883D-107C23D53C47}" type="parTrans" cxnId="{57D0BD85-9A7D-4D62-83FB-845520CFEC92}">
      <dgm:prSet/>
      <dgm:spPr/>
      <dgm:t>
        <a:bodyPr/>
        <a:lstStyle/>
        <a:p>
          <a:endParaRPr lang="ru-RU"/>
        </a:p>
      </dgm:t>
    </dgm:pt>
    <dgm:pt modelId="{BB36A83C-B3FC-46B5-928E-392EAC1AD40C}" type="sibTrans" cxnId="{57D0BD85-9A7D-4D62-83FB-845520CFEC92}">
      <dgm:prSet/>
      <dgm:spPr/>
      <dgm:t>
        <a:bodyPr/>
        <a:lstStyle/>
        <a:p>
          <a:endParaRPr lang="ru-RU"/>
        </a:p>
      </dgm:t>
    </dgm:pt>
    <dgm:pt modelId="{70F28551-7CAA-4B20-9FC0-F5A1DD6F4055}">
      <dgm:prSet/>
      <dgm:spPr/>
      <dgm:t>
        <a:bodyPr/>
        <a:lstStyle/>
        <a:p>
          <a:r>
            <a:rPr lang="ru-RU">
              <a:latin typeface="Times New Roman" panose="02020603050405020304" pitchFamily="18" charset="0"/>
              <a:cs typeface="Times New Roman" panose="02020603050405020304" pitchFamily="18" charset="0"/>
            </a:rPr>
            <a:t>Игровой  центр </a:t>
          </a:r>
          <a:endParaRPr lang="ru-RU" dirty="0"/>
        </a:p>
      </dgm:t>
    </dgm:pt>
    <dgm:pt modelId="{1587FE0C-1175-4697-BC56-1A6D36E90B3D}" type="parTrans" cxnId="{7DBE211F-40D4-4844-A5CC-80ABC381D58B}">
      <dgm:prSet/>
      <dgm:spPr/>
      <dgm:t>
        <a:bodyPr/>
        <a:lstStyle/>
        <a:p>
          <a:endParaRPr lang="ru-RU"/>
        </a:p>
      </dgm:t>
    </dgm:pt>
    <dgm:pt modelId="{EFC8535F-354F-47E9-97BA-A4971489A530}" type="sibTrans" cxnId="{7DBE211F-40D4-4844-A5CC-80ABC381D58B}">
      <dgm:prSet/>
      <dgm:spPr/>
      <dgm:t>
        <a:bodyPr/>
        <a:lstStyle/>
        <a:p>
          <a:endParaRPr lang="ru-RU"/>
        </a:p>
      </dgm:t>
    </dgm:pt>
    <dgm:pt modelId="{33B93491-C8F3-405C-B5BE-BDC3023F0EB4}">
      <dgm:prSet custT="1"/>
      <dgm:spPr/>
      <dgm:t>
        <a:bodyPr/>
        <a:lstStyle/>
        <a:p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Физкультурный центр</a:t>
          </a:r>
          <a:endParaRPr lang="ru-RU" sz="1200" dirty="0"/>
        </a:p>
      </dgm:t>
    </dgm:pt>
    <dgm:pt modelId="{DD488800-A4D2-4476-92A8-5CD6F18E2EB0}" type="parTrans" cxnId="{ABD6342B-C54B-4FCB-8233-914872FFB5EC}">
      <dgm:prSet/>
      <dgm:spPr/>
      <dgm:t>
        <a:bodyPr/>
        <a:lstStyle/>
        <a:p>
          <a:endParaRPr lang="ru-RU"/>
        </a:p>
      </dgm:t>
    </dgm:pt>
    <dgm:pt modelId="{02FAC66D-6694-47B5-91C7-F0D54D0D9E59}" type="sibTrans" cxnId="{ABD6342B-C54B-4FCB-8233-914872FFB5EC}">
      <dgm:prSet/>
      <dgm:spPr/>
      <dgm:t>
        <a:bodyPr/>
        <a:lstStyle/>
        <a:p>
          <a:endParaRPr lang="ru-RU"/>
        </a:p>
      </dgm:t>
    </dgm:pt>
    <dgm:pt modelId="{43A82CC8-AD11-4E29-9AEF-4F24BFF4BA8B}">
      <dgm:prSet/>
      <dgm:spPr/>
      <dgm:t>
        <a:bodyPr/>
        <a:lstStyle/>
        <a:p>
          <a:r>
            <a:rPr lang="ru-RU">
              <a:latin typeface="Times New Roman" panose="02020603050405020304" pitchFamily="18" charset="0"/>
              <a:cs typeface="Times New Roman" panose="02020603050405020304" pitchFamily="18" charset="0"/>
            </a:rPr>
            <a:t>Центр «Наука и эксперимент»</a:t>
          </a:r>
          <a:endParaRPr lang="ru-RU" dirty="0"/>
        </a:p>
      </dgm:t>
    </dgm:pt>
    <dgm:pt modelId="{A3FBC951-384C-4BC8-9962-169B26F1240F}" type="parTrans" cxnId="{1C5EB6E6-83E6-4B48-8A14-65A1C0F84095}">
      <dgm:prSet/>
      <dgm:spPr/>
      <dgm:t>
        <a:bodyPr/>
        <a:lstStyle/>
        <a:p>
          <a:endParaRPr lang="ru-RU"/>
        </a:p>
      </dgm:t>
    </dgm:pt>
    <dgm:pt modelId="{442B9FB4-E3DA-4E8F-993B-B5DEC37CAC2A}" type="sibTrans" cxnId="{1C5EB6E6-83E6-4B48-8A14-65A1C0F84095}">
      <dgm:prSet/>
      <dgm:spPr/>
      <dgm:t>
        <a:bodyPr/>
        <a:lstStyle/>
        <a:p>
          <a:endParaRPr lang="ru-RU"/>
        </a:p>
      </dgm:t>
    </dgm:pt>
    <dgm:pt modelId="{61D21321-2880-4FF6-8776-E7B16BB9BDE4}">
      <dgm:prSet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Математический центр</a:t>
          </a:r>
          <a:endParaRPr lang="ru-RU" dirty="0"/>
        </a:p>
      </dgm:t>
    </dgm:pt>
    <dgm:pt modelId="{D9D77CE1-6848-4073-BC39-13419FCD9BCA}" type="parTrans" cxnId="{DBF89AF7-DA22-4BBB-8D83-1BE66DBF4C51}">
      <dgm:prSet/>
      <dgm:spPr/>
      <dgm:t>
        <a:bodyPr/>
        <a:lstStyle/>
        <a:p>
          <a:endParaRPr lang="ru-RU"/>
        </a:p>
      </dgm:t>
    </dgm:pt>
    <dgm:pt modelId="{C8FA759F-7914-4F5B-9655-3E4C72B46066}" type="sibTrans" cxnId="{DBF89AF7-DA22-4BBB-8D83-1BE66DBF4C51}">
      <dgm:prSet/>
      <dgm:spPr/>
      <dgm:t>
        <a:bodyPr/>
        <a:lstStyle/>
        <a:p>
          <a:endParaRPr lang="ru-RU"/>
        </a:p>
      </dgm:t>
    </dgm:pt>
    <dgm:pt modelId="{4D856178-9D12-4ACF-A16D-40FA1A10CE99}">
      <dgm:prSet/>
      <dgm:spPr/>
      <dgm:t>
        <a:bodyPr/>
        <a:lstStyle/>
        <a:p>
          <a:r>
            <a:rPr lang="ru-RU">
              <a:latin typeface="Times New Roman" panose="02020603050405020304" pitchFamily="18" charset="0"/>
              <a:cs typeface="Times New Roman" panose="02020603050405020304" pitchFamily="18" charset="0"/>
            </a:rPr>
            <a:t>Центр ОБЖ</a:t>
          </a:r>
          <a:endParaRPr lang="ru-RU" dirty="0"/>
        </a:p>
      </dgm:t>
    </dgm:pt>
    <dgm:pt modelId="{62A25E08-743E-445F-8E03-43D64FBE8ECF}" type="parTrans" cxnId="{8E36FD29-74B4-4D3B-94F0-1D8D1802F186}">
      <dgm:prSet/>
      <dgm:spPr/>
      <dgm:t>
        <a:bodyPr/>
        <a:lstStyle/>
        <a:p>
          <a:endParaRPr lang="ru-RU"/>
        </a:p>
      </dgm:t>
    </dgm:pt>
    <dgm:pt modelId="{CB5AAE4C-0C62-4676-B565-EDE6ADD18D95}" type="sibTrans" cxnId="{8E36FD29-74B4-4D3B-94F0-1D8D1802F186}">
      <dgm:prSet/>
      <dgm:spPr/>
      <dgm:t>
        <a:bodyPr/>
        <a:lstStyle/>
        <a:p>
          <a:endParaRPr lang="ru-RU"/>
        </a:p>
      </dgm:t>
    </dgm:pt>
    <dgm:pt modelId="{627236AF-2839-4CB7-A7ED-C79F64FE50F9}" type="pres">
      <dgm:prSet presAssocID="{B8D72D91-0BC1-4386-A2AD-57A1CD411F9F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251F0A0-EA6D-4AB4-93FD-6A3819DEE34F}" type="pres">
      <dgm:prSet presAssocID="{B8D72D91-0BC1-4386-A2AD-57A1CD411F9F}" presName="radial" presStyleCnt="0">
        <dgm:presLayoutVars>
          <dgm:animLvl val="ctr"/>
        </dgm:presLayoutVars>
      </dgm:prSet>
      <dgm:spPr/>
    </dgm:pt>
    <dgm:pt modelId="{0CB95C8A-3ABA-4299-9381-CE4D17C27D37}" type="pres">
      <dgm:prSet presAssocID="{939E60F6-7E83-4371-9F8A-924678B409EA}" presName="centerShape" presStyleLbl="vennNode1" presStyleIdx="0" presStyleCnt="10" custScaleX="114731"/>
      <dgm:spPr/>
      <dgm:t>
        <a:bodyPr/>
        <a:lstStyle/>
        <a:p>
          <a:endParaRPr lang="ru-RU"/>
        </a:p>
      </dgm:t>
    </dgm:pt>
    <dgm:pt modelId="{3B7C9FA1-C095-4CD2-B321-2C7DB6924895}" type="pres">
      <dgm:prSet presAssocID="{E3A047B5-48D2-408D-88DA-D0A8FE012B87}" presName="node" presStyleLbl="vennNode1" presStyleIdx="1" presStyleCnt="10" custRadScaleRad="101928" custRadScaleInc="-42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7EF2A6-C56B-47FB-81D8-D7AFE96B2B96}" type="pres">
      <dgm:prSet presAssocID="{3EC4745C-5A7F-4FDD-B059-0CADD6D57637}" presName="node" presStyleLbl="vennNode1" presStyleIdx="2" presStyleCnt="10" custRadScaleRad="103152" custRadScaleInc="-37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69FE46-79CC-4A02-9CB5-05E4A923F2AB}" type="pres">
      <dgm:prSet presAssocID="{33B93491-C8F3-405C-B5BE-BDC3023F0EB4}" presName="node" presStyleLbl="vennNode1" presStyleIdx="3" presStyleCnt="10" custRadScaleRad="104945" custRadScaleInc="-3959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712650-1286-44FD-91FB-D7B270AEA34D}" type="pres">
      <dgm:prSet presAssocID="{70F28551-7CAA-4B20-9FC0-F5A1DD6F4055}" presName="node" presStyleLbl="vennNode1" presStyleIdx="4" presStyleCnt="10" custRadScaleRad="106505" custRadScaleInc="-1039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0E3075-B69D-41D3-B648-F7F7BB8CB8A1}" type="pres">
      <dgm:prSet presAssocID="{4D856178-9D12-4ACF-A16D-40FA1A10CE99}" presName="node" presStyleLbl="vennNode1" presStyleIdx="5" presStyleCnt="10" custRadScaleRad="102146" custRadScaleInc="-20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5449CD-645A-4E29-8D08-7B22BDE753BD}" type="pres">
      <dgm:prSet presAssocID="{61D21321-2880-4FF6-8776-E7B16BB9BDE4}" presName="node" presStyleLbl="vennNode1" presStyleIdx="6" presStyleCnt="10" custRadScaleRad="101913" custRadScaleInc="11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746148-873E-4C1D-91D6-90A0DF776D12}" type="pres">
      <dgm:prSet presAssocID="{43A82CC8-AD11-4E29-9AEF-4F24BFF4BA8B}" presName="node" presStyleLbl="vennNode1" presStyleIdx="7" presStyleCnt="10" custRadScaleRad="101068" custRadScaleInc="12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C73A1B-6B38-4F1F-A43E-3B723350EDB1}" type="pres">
      <dgm:prSet presAssocID="{78236935-6F3D-4C16-8BB5-B60BCC1D7624}" presName="node" presStyleLbl="vennNode1" presStyleIdx="8" presStyleCnt="10" custRadScaleRad="112546" custRadScaleInc="1023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42C2DA-EE1C-4BF4-BBE0-09B6CF04FAC0}" type="pres">
      <dgm:prSet presAssocID="{92E973B3-C3B3-4B88-913A-71D6273BF708}" presName="node" presStyleLbl="vennNode1" presStyleIdx="9" presStyleCnt="10" custScaleX="99869" custScaleY="102920" custRadScaleRad="109290" custRadScaleInc="3960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DBE211F-40D4-4844-A5CC-80ABC381D58B}" srcId="{939E60F6-7E83-4371-9F8A-924678B409EA}" destId="{70F28551-7CAA-4B20-9FC0-F5A1DD6F4055}" srcOrd="3" destOrd="0" parTransId="{1587FE0C-1175-4697-BC56-1A6D36E90B3D}" sibTransId="{EFC8535F-354F-47E9-97BA-A4971489A530}"/>
    <dgm:cxn modelId="{269A356F-D2F3-4D89-858A-9C6A9863C128}" srcId="{939E60F6-7E83-4371-9F8A-924678B409EA}" destId="{E3A047B5-48D2-408D-88DA-D0A8FE012B87}" srcOrd="0" destOrd="0" parTransId="{3CB511FA-2ACA-49F6-9481-D4C0D0F4DD00}" sibTransId="{F7DD066C-AA69-4464-927A-10DAA6C096A4}"/>
    <dgm:cxn modelId="{0A7645BB-0286-4DB1-82EF-93FBC036AA6E}" type="presOf" srcId="{78236935-6F3D-4C16-8BB5-B60BCC1D7624}" destId="{90C73A1B-6B38-4F1F-A43E-3B723350EDB1}" srcOrd="0" destOrd="0" presId="urn:microsoft.com/office/officeart/2005/8/layout/radial3"/>
    <dgm:cxn modelId="{5F3636AB-C368-49BB-8277-8531031F8D8B}" type="presOf" srcId="{33B93491-C8F3-405C-B5BE-BDC3023F0EB4}" destId="{5E69FE46-79CC-4A02-9CB5-05E4A923F2AB}" srcOrd="0" destOrd="0" presId="urn:microsoft.com/office/officeart/2005/8/layout/radial3"/>
    <dgm:cxn modelId="{1C5EB6E6-83E6-4B48-8A14-65A1C0F84095}" srcId="{939E60F6-7E83-4371-9F8A-924678B409EA}" destId="{43A82CC8-AD11-4E29-9AEF-4F24BFF4BA8B}" srcOrd="6" destOrd="0" parTransId="{A3FBC951-384C-4BC8-9962-169B26F1240F}" sibTransId="{442B9FB4-E3DA-4E8F-993B-B5DEC37CAC2A}"/>
    <dgm:cxn modelId="{7E2C1307-1AAE-45CD-B91D-8750E60AAA29}" srcId="{939E60F6-7E83-4371-9F8A-924678B409EA}" destId="{3EC4745C-5A7F-4FDD-B059-0CADD6D57637}" srcOrd="1" destOrd="0" parTransId="{C058E69D-2E5F-47F5-AF0B-3AD8C75A1353}" sibTransId="{351E345B-2822-4994-AFF5-CF734A4D9838}"/>
    <dgm:cxn modelId="{ABD6342B-C54B-4FCB-8233-914872FFB5EC}" srcId="{939E60F6-7E83-4371-9F8A-924678B409EA}" destId="{33B93491-C8F3-405C-B5BE-BDC3023F0EB4}" srcOrd="2" destOrd="0" parTransId="{DD488800-A4D2-4476-92A8-5CD6F18E2EB0}" sibTransId="{02FAC66D-6694-47B5-91C7-F0D54D0D9E59}"/>
    <dgm:cxn modelId="{75EF5958-B0FD-4299-971D-D7892C7F0BDA}" srcId="{939E60F6-7E83-4371-9F8A-924678B409EA}" destId="{92E973B3-C3B3-4B88-913A-71D6273BF708}" srcOrd="8" destOrd="0" parTransId="{2BEEAA07-FC08-434D-9613-02CA16DA9E67}" sibTransId="{54DDDB51-01D9-407D-9185-B587A3D63306}"/>
    <dgm:cxn modelId="{3D759F67-080E-4ECA-BEB4-AD5076EAB88A}" type="presOf" srcId="{92E973B3-C3B3-4B88-913A-71D6273BF708}" destId="{D142C2DA-EE1C-4BF4-BBE0-09B6CF04FAC0}" srcOrd="0" destOrd="0" presId="urn:microsoft.com/office/officeart/2005/8/layout/radial3"/>
    <dgm:cxn modelId="{85753ED1-86B0-4F95-8C02-C83D665FF91E}" type="presOf" srcId="{E3A047B5-48D2-408D-88DA-D0A8FE012B87}" destId="{3B7C9FA1-C095-4CD2-B321-2C7DB6924895}" srcOrd="0" destOrd="0" presId="urn:microsoft.com/office/officeart/2005/8/layout/radial3"/>
    <dgm:cxn modelId="{7A50A41F-A514-4666-8945-15D07E931506}" type="presOf" srcId="{939E60F6-7E83-4371-9F8A-924678B409EA}" destId="{0CB95C8A-3ABA-4299-9381-CE4D17C27D37}" srcOrd="0" destOrd="0" presId="urn:microsoft.com/office/officeart/2005/8/layout/radial3"/>
    <dgm:cxn modelId="{D2221FFA-96FA-4995-942D-F6060C2DB7BF}" type="presOf" srcId="{61D21321-2880-4FF6-8776-E7B16BB9BDE4}" destId="{BD5449CD-645A-4E29-8D08-7B22BDE753BD}" srcOrd="0" destOrd="0" presId="urn:microsoft.com/office/officeart/2005/8/layout/radial3"/>
    <dgm:cxn modelId="{FA5172E7-2D82-4722-B075-DE7C49A182BA}" type="presOf" srcId="{70F28551-7CAA-4B20-9FC0-F5A1DD6F4055}" destId="{A6712650-1286-44FD-91FB-D7B270AEA34D}" srcOrd="0" destOrd="0" presId="urn:microsoft.com/office/officeart/2005/8/layout/radial3"/>
    <dgm:cxn modelId="{FFDC931A-AE25-4A42-9A3D-5A72120ECAEB}" type="presOf" srcId="{B8D72D91-0BC1-4386-A2AD-57A1CD411F9F}" destId="{627236AF-2839-4CB7-A7ED-C79F64FE50F9}" srcOrd="0" destOrd="0" presId="urn:microsoft.com/office/officeart/2005/8/layout/radial3"/>
    <dgm:cxn modelId="{57D0BD85-9A7D-4D62-83FB-845520CFEC92}" srcId="{939E60F6-7E83-4371-9F8A-924678B409EA}" destId="{78236935-6F3D-4C16-8BB5-B60BCC1D7624}" srcOrd="7" destOrd="0" parTransId="{C7A18834-0E0D-4C2F-883D-107C23D53C47}" sibTransId="{BB36A83C-B3FC-46B5-928E-392EAC1AD40C}"/>
    <dgm:cxn modelId="{CDD1A91B-13B7-442B-9C42-3DB1B0D735FC}" srcId="{B8D72D91-0BC1-4386-A2AD-57A1CD411F9F}" destId="{939E60F6-7E83-4371-9F8A-924678B409EA}" srcOrd="0" destOrd="0" parTransId="{1007A67E-D85A-41C0-9849-869420173534}" sibTransId="{FD857FA0-A700-4292-A1BA-6A2D44CB65C2}"/>
    <dgm:cxn modelId="{8E36FD29-74B4-4D3B-94F0-1D8D1802F186}" srcId="{939E60F6-7E83-4371-9F8A-924678B409EA}" destId="{4D856178-9D12-4ACF-A16D-40FA1A10CE99}" srcOrd="4" destOrd="0" parTransId="{62A25E08-743E-445F-8E03-43D64FBE8ECF}" sibTransId="{CB5AAE4C-0C62-4676-B565-EDE6ADD18D95}"/>
    <dgm:cxn modelId="{BF291A79-C958-42AC-9ADC-8C0730D46085}" type="presOf" srcId="{43A82CC8-AD11-4E29-9AEF-4F24BFF4BA8B}" destId="{05746148-873E-4C1D-91D6-90A0DF776D12}" srcOrd="0" destOrd="0" presId="urn:microsoft.com/office/officeart/2005/8/layout/radial3"/>
    <dgm:cxn modelId="{CD0E211B-6D23-4D1F-A725-4E24E2660E51}" type="presOf" srcId="{3EC4745C-5A7F-4FDD-B059-0CADD6D57637}" destId="{707EF2A6-C56B-47FB-81D8-D7AFE96B2B96}" srcOrd="0" destOrd="0" presId="urn:microsoft.com/office/officeart/2005/8/layout/radial3"/>
    <dgm:cxn modelId="{B9C25385-0D32-4F96-B052-98039240AB1A}" type="presOf" srcId="{4D856178-9D12-4ACF-A16D-40FA1A10CE99}" destId="{4D0E3075-B69D-41D3-B648-F7F7BB8CB8A1}" srcOrd="0" destOrd="0" presId="urn:microsoft.com/office/officeart/2005/8/layout/radial3"/>
    <dgm:cxn modelId="{DBF89AF7-DA22-4BBB-8D83-1BE66DBF4C51}" srcId="{939E60F6-7E83-4371-9F8A-924678B409EA}" destId="{61D21321-2880-4FF6-8776-E7B16BB9BDE4}" srcOrd="5" destOrd="0" parTransId="{D9D77CE1-6848-4073-BC39-13419FCD9BCA}" sibTransId="{C8FA759F-7914-4F5B-9655-3E4C72B46066}"/>
    <dgm:cxn modelId="{830FBBD9-1DEA-4CF4-9A9A-3EF3218491C7}" type="presParOf" srcId="{627236AF-2839-4CB7-A7ED-C79F64FE50F9}" destId="{F251F0A0-EA6D-4AB4-93FD-6A3819DEE34F}" srcOrd="0" destOrd="0" presId="urn:microsoft.com/office/officeart/2005/8/layout/radial3"/>
    <dgm:cxn modelId="{F493FD56-D055-4138-B219-650FB7327872}" type="presParOf" srcId="{F251F0A0-EA6D-4AB4-93FD-6A3819DEE34F}" destId="{0CB95C8A-3ABA-4299-9381-CE4D17C27D37}" srcOrd="0" destOrd="0" presId="urn:microsoft.com/office/officeart/2005/8/layout/radial3"/>
    <dgm:cxn modelId="{0C1A10E3-70FC-483F-90A9-DE35409F39F9}" type="presParOf" srcId="{F251F0A0-EA6D-4AB4-93FD-6A3819DEE34F}" destId="{3B7C9FA1-C095-4CD2-B321-2C7DB6924895}" srcOrd="1" destOrd="0" presId="urn:microsoft.com/office/officeart/2005/8/layout/radial3"/>
    <dgm:cxn modelId="{08740B10-9038-4BD1-A4ED-6AF35DF147CD}" type="presParOf" srcId="{F251F0A0-EA6D-4AB4-93FD-6A3819DEE34F}" destId="{707EF2A6-C56B-47FB-81D8-D7AFE96B2B96}" srcOrd="2" destOrd="0" presId="urn:microsoft.com/office/officeart/2005/8/layout/radial3"/>
    <dgm:cxn modelId="{79E4153B-25C9-437C-A94F-ADF2ABC7F7A0}" type="presParOf" srcId="{F251F0A0-EA6D-4AB4-93FD-6A3819DEE34F}" destId="{5E69FE46-79CC-4A02-9CB5-05E4A923F2AB}" srcOrd="3" destOrd="0" presId="urn:microsoft.com/office/officeart/2005/8/layout/radial3"/>
    <dgm:cxn modelId="{7C9B2AD2-28A3-45B4-9694-78BC7348BCD1}" type="presParOf" srcId="{F251F0A0-EA6D-4AB4-93FD-6A3819DEE34F}" destId="{A6712650-1286-44FD-91FB-D7B270AEA34D}" srcOrd="4" destOrd="0" presId="urn:microsoft.com/office/officeart/2005/8/layout/radial3"/>
    <dgm:cxn modelId="{8B16B189-5C5D-4E79-9948-865418984552}" type="presParOf" srcId="{F251F0A0-EA6D-4AB4-93FD-6A3819DEE34F}" destId="{4D0E3075-B69D-41D3-B648-F7F7BB8CB8A1}" srcOrd="5" destOrd="0" presId="urn:microsoft.com/office/officeart/2005/8/layout/radial3"/>
    <dgm:cxn modelId="{64472F37-0C5B-408B-8502-0ECF6B17220A}" type="presParOf" srcId="{F251F0A0-EA6D-4AB4-93FD-6A3819DEE34F}" destId="{BD5449CD-645A-4E29-8D08-7B22BDE753BD}" srcOrd="6" destOrd="0" presId="urn:microsoft.com/office/officeart/2005/8/layout/radial3"/>
    <dgm:cxn modelId="{57D76BB3-B21E-4DD0-8223-B973CE1C2466}" type="presParOf" srcId="{F251F0A0-EA6D-4AB4-93FD-6A3819DEE34F}" destId="{05746148-873E-4C1D-91D6-90A0DF776D12}" srcOrd="7" destOrd="0" presId="urn:microsoft.com/office/officeart/2005/8/layout/radial3"/>
    <dgm:cxn modelId="{9232686F-DD14-4E99-9157-2595C1351512}" type="presParOf" srcId="{F251F0A0-EA6D-4AB4-93FD-6A3819DEE34F}" destId="{90C73A1B-6B38-4F1F-A43E-3B723350EDB1}" srcOrd="8" destOrd="0" presId="urn:microsoft.com/office/officeart/2005/8/layout/radial3"/>
    <dgm:cxn modelId="{4893BA99-CE66-4B88-BEBF-E9C4A3183FEA}" type="presParOf" srcId="{F251F0A0-EA6D-4AB4-93FD-6A3819DEE34F}" destId="{D142C2DA-EE1C-4BF4-BBE0-09B6CF04FAC0}" srcOrd="9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39B4-C6C9-4014-983E-700A81EF04D8}" type="datetimeFigureOut">
              <a:rPr lang="ru-RU"/>
              <a:pPr>
                <a:defRPr/>
              </a:pPr>
              <a:t>14.05.2021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528A-13F1-4C46-80B6-D667B8A30B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F9F7F-5352-40D1-BD8E-9BA614EAEF03}" type="datetimeFigureOut">
              <a:rPr lang="ru-RU"/>
              <a:pPr>
                <a:defRPr/>
              </a:pPr>
              <a:t>14.05.2021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9D75-5F4A-4397-B546-220AD97F79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8855-9A38-465B-8435-939E589A421F}" type="datetimeFigureOut">
              <a:rPr lang="ru-RU"/>
              <a:pPr>
                <a:defRPr/>
              </a:pPr>
              <a:t>14.05.2021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2D64-D744-4C39-9201-9AD5484F53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B773A-858B-4ACA-997D-B254E9562280}" type="datetimeFigureOut">
              <a:rPr lang="ru-RU"/>
              <a:pPr>
                <a:defRPr/>
              </a:pPr>
              <a:t>14.05.2021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146-BA75-4B7B-86BB-71441EB82E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DAFD-1D76-42C4-857E-A7DE42CCB818}" type="datetimeFigureOut">
              <a:rPr lang="ru-RU"/>
              <a:pPr>
                <a:defRPr/>
              </a:pPr>
              <a:t>14.05.2021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0668C-9557-4892-BC2C-42735A645F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4239-3145-4FE3-9BF4-6D02C9016048}" type="datetimeFigureOut">
              <a:rPr lang="ru-RU"/>
              <a:pPr>
                <a:defRPr/>
              </a:pPr>
              <a:t>14.05.2021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385EA-A441-4493-BEC5-677137EACE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60F8-2D34-45AE-9C30-B2BC02A8A8F0}" type="datetimeFigureOut">
              <a:rPr lang="ru-RU"/>
              <a:pPr>
                <a:defRPr/>
              </a:pPr>
              <a:t>14.05.2021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B466D-0730-4723-A816-856EBD3CB1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5BF8-CEFF-4498-9E5B-0659B1BEA140}" type="datetimeFigureOut">
              <a:rPr lang="ru-RU"/>
              <a:pPr>
                <a:defRPr/>
              </a:pPr>
              <a:t>14.05.2021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11B1-DBE8-4504-9E58-03DE57CD9B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2A29-64BE-47EC-A752-C8237B6688A4}" type="datetimeFigureOut">
              <a:rPr lang="ru-RU"/>
              <a:pPr>
                <a:defRPr/>
              </a:pPr>
              <a:t>14.05.2021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791E-071A-435A-9D78-115F50E04F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E6D3-526A-4EA5-9047-E4221578B1B7}" type="datetimeFigureOut">
              <a:rPr lang="ru-RU"/>
              <a:pPr>
                <a:defRPr/>
              </a:pPr>
              <a:t>14.05.2021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9D2F-F98D-4F0F-8F02-8D6D8CF8A8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C37D-6148-4073-A707-89C011CF4259}" type="datetimeFigureOut">
              <a:rPr lang="ru-RU"/>
              <a:pPr>
                <a:defRPr/>
              </a:pPr>
              <a:t>14.05.2021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4AC6-615E-4D93-8FB4-7688C78EC8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/>
              <a:pPr>
                <a:defRPr/>
              </a:pPr>
              <a:t>14.05.2021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1530D3-511C-4B54-ADD1-26E4A84C04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357290" y="3887801"/>
            <a:ext cx="7358063" cy="1470025"/>
          </a:xfrm>
        </p:spPr>
        <p:txBody>
          <a:bodyPr/>
          <a:lstStyle/>
          <a:p>
            <a:r>
              <a:rPr lang="ru-RU" sz="3200" b="1" i="1" dirty="0"/>
              <a:t>Организация предметно-развивающей среды группы </a:t>
            </a:r>
            <a:r>
              <a:rPr lang="ru-RU" sz="3200" b="1" i="1" dirty="0" smtClean="0"/>
              <a:t>комбинированной направленности  для здоровых детей и детей с нарушениями ОДА</a:t>
            </a:r>
            <a:r>
              <a:rPr lang="ru-RU" sz="3200" b="1" i="1" dirty="0"/>
              <a:t/>
            </a:r>
            <a:br>
              <a:rPr lang="ru-RU" sz="3200" b="1" i="1" dirty="0"/>
            </a:br>
            <a:r>
              <a:rPr lang="ru-RU" sz="3200" b="1" i="1" dirty="0"/>
              <a:t>в МДОУ № 43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49022C9-C4E2-404F-900C-BEB77ACC9C22}"/>
              </a:ext>
            </a:extLst>
          </p:cNvPr>
          <p:cNvSpPr txBox="1"/>
          <p:nvPr/>
        </p:nvSpPr>
        <p:spPr>
          <a:xfrm>
            <a:off x="4355976" y="116632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Автор:</a:t>
            </a: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оспитатель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высшей категории</a:t>
            </a:r>
          </a:p>
          <a:p>
            <a:pPr algn="r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Сёмина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Наталья Владимировна</a:t>
            </a: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№ 43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A7">
            <a:alpha val="6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56B702-4AF4-457D-999E-3525F28A6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1072" y="116632"/>
            <a:ext cx="4978896" cy="1143000"/>
          </a:xfrm>
        </p:spPr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Мультимедийная интерактивная система для осуществления образовательной деятельности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B093F86-53D0-41F9-8C47-E2BFAA3152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510" y="1556792"/>
            <a:ext cx="4202176" cy="31580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9AFE354-4F48-42F3-ACD6-216EB460B46E}"/>
              </a:ext>
            </a:extLst>
          </p:cNvPr>
          <p:cNvSpPr txBox="1"/>
          <p:nvPr/>
        </p:nvSpPr>
        <p:spPr>
          <a:xfrm>
            <a:off x="4572000" y="2000240"/>
            <a:ext cx="457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Панно «Времена года» для обеспечения познавательной активности и развития мелкой моторики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F21AA4E8-E56D-4D1E-8CA6-639A830457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0562" y="3857628"/>
            <a:ext cx="4517678" cy="2803328"/>
          </a:xfrm>
          <a:prstGeom prst="rect">
            <a:avLst/>
          </a:prstGeom>
          <a:effectLst>
            <a:softEdge rad="0"/>
          </a:effectLst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</p:pic>
    </p:spTree>
    <p:extLst>
      <p:ext uri="{BB962C8B-B14F-4D97-AF65-F5344CB8AC3E}">
        <p14:creationId xmlns:p14="http://schemas.microsoft.com/office/powerpoint/2010/main" xmlns="" val="29178442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A7">
            <a:alpha val="6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3">
            <a:extLst>
              <a:ext uri="{FF2B5EF4-FFF2-40B4-BE49-F238E27FC236}">
                <a16:creationId xmlns="" xmlns:a16="http://schemas.microsoft.com/office/drawing/2014/main" id="{E0976843-E066-488D-B35B-59817D9F5C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209464085"/>
              </p:ext>
            </p:extLst>
          </p:nvPr>
        </p:nvGraphicFramePr>
        <p:xfrm>
          <a:off x="17524" y="161256"/>
          <a:ext cx="9272323" cy="6696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3120156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A7">
            <a:alpha val="6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56B702-4AF4-457D-999E-3525F28A6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59" y="-22551"/>
            <a:ext cx="8960576" cy="842485"/>
          </a:xfrm>
        </p:spPr>
        <p:txBody>
          <a:bodyPr/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сенсомоторики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конструирования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F557F7E3-04A7-4990-BBDB-4D84C98A91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456559" y="1616799"/>
            <a:ext cx="5664629" cy="424847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BBE3B3D4-3D3E-46AD-82F2-69B882BB2D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6939" y="3380657"/>
            <a:ext cx="4248474" cy="318635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74B17FD-4485-4847-8036-E4F275E0496A}"/>
              </a:ext>
            </a:extLst>
          </p:cNvPr>
          <p:cNvSpPr txBox="1"/>
          <p:nvPr/>
        </p:nvSpPr>
        <p:spPr>
          <a:xfrm>
            <a:off x="4856960" y="980728"/>
            <a:ext cx="388843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конструирования представлен различными видами конструкторов. Дети всегда с удовольствием занимаются постройками, обыгрывая их, комбинируя с другими видами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xmlns="" val="35293664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A7">
            <a:alpha val="6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8F5E9D0-C9B7-4E1C-A377-C87B0802EE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282" y="1785926"/>
            <a:ext cx="5921177" cy="380331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52355587-F24A-455C-9F60-A9EBF32838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473429" y="2241819"/>
            <a:ext cx="4266770" cy="264060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C78C8B7-00ED-4C3E-BE7F-E55C223305C4}"/>
              </a:ext>
            </a:extLst>
          </p:cNvPr>
          <p:cNvSpPr txBox="1"/>
          <p:nvPr/>
        </p:nvSpPr>
        <p:spPr>
          <a:xfrm>
            <a:off x="854100" y="573325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Бизиборд для развития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сенсомоторики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A2E1445-2D60-4232-973C-BFB8BF790462}"/>
              </a:ext>
            </a:extLst>
          </p:cNvPr>
          <p:cNvSpPr txBox="1"/>
          <p:nvPr/>
        </p:nvSpPr>
        <p:spPr>
          <a:xfrm>
            <a:off x="431032" y="188640"/>
            <a:ext cx="87129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группе для детей с нарушениями ОДА созданы условия для развития мелкой моторики, координации и манипулятивной деятельности кистей и пальцев рук.</a:t>
            </a:r>
          </a:p>
        </p:txBody>
      </p:sp>
    </p:spTree>
    <p:extLst>
      <p:ext uri="{BB962C8B-B14F-4D97-AF65-F5344CB8AC3E}">
        <p14:creationId xmlns:p14="http://schemas.microsoft.com/office/powerpoint/2010/main" xmlns="" val="22052778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A7">
            <a:alpha val="6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56B702-4AF4-457D-999E-3525F28A6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054"/>
            <a:ext cx="8229600" cy="530626"/>
          </a:xfrm>
        </p:spPr>
        <p:txBody>
          <a:bodyPr/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релаксации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2A27AC7-7626-41B4-9446-A4F0A802EF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832800" y="1588659"/>
            <a:ext cx="4744255" cy="266429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9EDD610-04C2-4B7E-A99F-914F54DF1E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45994" y="1121444"/>
            <a:ext cx="4032449" cy="302433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2E47703-0A9E-4641-92F4-F8DC8F9FA5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381311" y="1635991"/>
            <a:ext cx="4644760" cy="243150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E59D776-651B-4441-A686-31ABC07C9F38}"/>
              </a:ext>
            </a:extLst>
          </p:cNvPr>
          <p:cNvSpPr txBox="1"/>
          <p:nvPr/>
        </p:nvSpPr>
        <p:spPr>
          <a:xfrm>
            <a:off x="142844" y="5380672"/>
            <a:ext cx="900115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Фиброоптическая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панель направлена на  активизацию кинестетических ощущений, способствует эмоциональному расслаблению, психологическому комфорту.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Фиброоптические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волокна можно сгибать, перебирать, выполнять различные движения руками. Отражение волокон в зеркале доставляет огромное удовольствие от визуальных образов, создаваемых этим отражением.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3BA559E-9A30-4F60-9EE9-CF43B7BED580}"/>
              </a:ext>
            </a:extLst>
          </p:cNvPr>
          <p:cNvSpPr txBox="1"/>
          <p:nvPr/>
        </p:nvSpPr>
        <p:spPr>
          <a:xfrm>
            <a:off x="3079536" y="4649837"/>
            <a:ext cx="33807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Фиброоптическая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панель «Тучка» 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xmlns="" val="12253668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A7">
            <a:alpha val="6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A15325E-D93B-4B30-B1B6-F385065D5936}"/>
              </a:ext>
            </a:extLst>
          </p:cNvPr>
          <p:cNvSpPr txBox="1"/>
          <p:nvPr/>
        </p:nvSpPr>
        <p:spPr>
          <a:xfrm>
            <a:off x="323528" y="188573"/>
            <a:ext cx="86764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художественно-эстетического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EBD3D1C2-6C7D-4CE8-99A0-7E058B51EA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801716" y="2271479"/>
            <a:ext cx="4696930" cy="369960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75F1B95-9D0E-47E6-B1A8-B67AC00169B0}"/>
              </a:ext>
            </a:extLst>
          </p:cNvPr>
          <p:cNvSpPr txBox="1"/>
          <p:nvPr/>
        </p:nvSpPr>
        <p:spPr>
          <a:xfrm>
            <a:off x="137687" y="1466857"/>
            <a:ext cx="5616624" cy="224676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20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Данный центр создан в группе с целью развития интереса к изобразительной деятельности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формированию творческого потенциала, эстетического восприятия, развития художественно-творческих способностей, воображения, фантазии, активности и самостоятельности детей.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97127F5-51A3-4AC7-9B21-65BDBF4C0655}"/>
              </a:ext>
            </a:extLst>
          </p:cNvPr>
          <p:cNvSpPr txBox="1"/>
          <p:nvPr/>
        </p:nvSpPr>
        <p:spPr>
          <a:xfrm>
            <a:off x="111774" y="4121281"/>
            <a:ext cx="504885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центре имеются традиционные и нетрадиционные материалы для ИЗО деятельности: краски, мелки, трафареты, наглядные дидактические материалы для знакомства с разными видами росписи.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9762452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A7">
            <a:alpha val="6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A420359-D3C7-46C4-9E6D-C4432553F2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88640"/>
            <a:ext cx="4475989" cy="33569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08B5CEA-7980-4384-8B1A-871569BCF4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3645621"/>
            <a:ext cx="4475988" cy="305095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229A813-B81C-471B-B80B-CCC1F56CE2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7752" y="3645620"/>
            <a:ext cx="4143403" cy="305095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FD65D69-2FC2-477D-9EA1-11C3BCF6CC0F}"/>
              </a:ext>
            </a:extLst>
          </p:cNvPr>
          <p:cNvSpPr txBox="1"/>
          <p:nvPr/>
        </p:nvSpPr>
        <p:spPr>
          <a:xfrm>
            <a:off x="4835012" y="350058"/>
            <a:ext cx="430898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Световой песочный стол используется для развития тактильного восприятия, формирования уверенности в себе, снижения нервно-психического напряжения. Упражнения на данном оборудовании развивает тактильно-кинестетическую чувствительность и мелкую моторику рук. Подсветка делает картины более эффектными и повышает интерес к упражнениям.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695405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A7">
            <a:alpha val="6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419DC4D-2F36-4CA4-A183-19CF49D4C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88640"/>
            <a:ext cx="8507288" cy="3816425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Речевой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76DE3DB-E8AB-4DD8-9C9B-6EBE43CCB2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785794"/>
            <a:ext cx="3987289" cy="292895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2E87CDC-0F9F-4438-922A-EF2C73E5BF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0562" y="785794"/>
            <a:ext cx="4214842" cy="293253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96A2E749-D90B-45F0-9052-0A6BD2E914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3857628"/>
            <a:ext cx="4036313" cy="25234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AFD055CD-CB3D-4E99-8597-3E00F27376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0562" y="3857628"/>
            <a:ext cx="4214842" cy="257121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C5EF5D2-2698-4868-8E7B-4CAE8B9BCE48}"/>
              </a:ext>
            </a:extLst>
          </p:cNvPr>
          <p:cNvSpPr txBox="1"/>
          <p:nvPr/>
        </p:nvSpPr>
        <p:spPr>
          <a:xfrm>
            <a:off x="0" y="6357958"/>
            <a:ext cx="88582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Программно-дидактическое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«Речевое развитие»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ФГОС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31971251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A7">
            <a:alpha val="6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D336043-A98E-4237-B522-7139D96468A0}"/>
              </a:ext>
            </a:extLst>
          </p:cNvPr>
          <p:cNvSpPr txBox="1"/>
          <p:nvPr/>
        </p:nvSpPr>
        <p:spPr>
          <a:xfrm>
            <a:off x="203932" y="188640"/>
            <a:ext cx="43128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«Наука и эксперимент»</a:t>
            </a:r>
            <a:endParaRPr lang="ru-RU" sz="2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590B0D3-2339-4536-A76C-A82EA2F675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933248" y="2084690"/>
            <a:ext cx="5733254" cy="321970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800942F-13E0-462E-BE1C-4A87CE1623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3968" y="732262"/>
            <a:ext cx="4557910" cy="28803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6F1B01A-3BA6-4837-8743-CD69A27E151B}"/>
              </a:ext>
            </a:extLst>
          </p:cNvPr>
          <p:cNvSpPr txBox="1"/>
          <p:nvPr/>
        </p:nvSpPr>
        <p:spPr>
          <a:xfrm>
            <a:off x="5148124" y="188640"/>
            <a:ext cx="33123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Математический центр</a:t>
            </a:r>
            <a:endParaRPr lang="ru-RU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D3D95D7-58BA-4949-81B0-1E17B1DCE1F2}"/>
              </a:ext>
            </a:extLst>
          </p:cNvPr>
          <p:cNvSpPr txBox="1"/>
          <p:nvPr/>
        </p:nvSpPr>
        <p:spPr>
          <a:xfrm>
            <a:off x="5980247" y="3612582"/>
            <a:ext cx="25202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ОБЖ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4810" y="4071942"/>
            <a:ext cx="4606802" cy="264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6924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A7">
            <a:alpha val="6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1B9662B-732A-432D-B253-773DCDB3785F}"/>
              </a:ext>
            </a:extLst>
          </p:cNvPr>
          <p:cNvSpPr txBox="1"/>
          <p:nvPr/>
        </p:nvSpPr>
        <p:spPr>
          <a:xfrm>
            <a:off x="3419872" y="188640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Игровой  центр </a:t>
            </a:r>
            <a:endParaRPr lang="ru-RU" sz="3200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B3893B8-D62D-4591-8935-7089666B04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6" y="3714752"/>
            <a:ext cx="4176464" cy="278608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C62B8A0C-DC73-45FA-8922-30C6D08062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0919" y="1000108"/>
            <a:ext cx="4432519" cy="25003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A44CE667-6903-4185-8E20-BD0E1740A2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282" y="3714752"/>
            <a:ext cx="4429156" cy="281019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0BA6B1A5-37EB-4C6A-8207-600EF09B5A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7752" y="928670"/>
            <a:ext cx="4071966" cy="26033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xmlns="" val="42352713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1EC67A0-1B1A-4A9D-8EFB-6C15DA63FFE7}"/>
              </a:ext>
            </a:extLst>
          </p:cNvPr>
          <p:cNvSpPr txBox="1"/>
          <p:nvPr/>
        </p:nvSpPr>
        <p:spPr>
          <a:xfrm>
            <a:off x="1115616" y="1988840"/>
            <a:ext cx="73448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детском саду № 43 города Коврова функционирует группа комбинированной направленности, которую посещают как здоровые дети, так и дети с ограниченными возможностями 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здоровья </a:t>
            </a:r>
          </a:p>
          <a:p>
            <a:pPr algn="ctr">
              <a:spcAft>
                <a:spcPts val="0"/>
              </a:spcAft>
            </a:pPr>
            <a:r>
              <a:rPr lang="ru-RU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(с нарушениями ОДА).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610D860-02CE-4B61-BD69-0A24058F29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00496" y="3143248"/>
            <a:ext cx="4956043" cy="348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8DEC816-45EC-48E4-9E41-6F39F143898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"/>
          </a:blip>
          <a:srcRect b="51781"/>
          <a:stretch>
            <a:fillRect/>
          </a:stretch>
        </p:blipFill>
        <p:spPr>
          <a:xfrm>
            <a:off x="357158" y="3214686"/>
            <a:ext cx="3357586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A7">
            <a:alpha val="6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1B9662B-732A-432D-B253-773DCDB3785F}"/>
              </a:ext>
            </a:extLst>
          </p:cNvPr>
          <p:cNvSpPr txBox="1"/>
          <p:nvPr/>
        </p:nvSpPr>
        <p:spPr>
          <a:xfrm>
            <a:off x="755576" y="188640"/>
            <a:ext cx="81369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Информационно-творческий центр</a:t>
            </a:r>
            <a:endParaRPr lang="ru-RU" sz="3200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7B0C5E0-D0FC-4251-8504-13D4272778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799" y="843653"/>
            <a:ext cx="3816424" cy="276800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99A4EB0-1EF1-4EA8-B44C-77AD518C35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596" y="3857628"/>
            <a:ext cx="2696359" cy="202226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ADF5998-6080-4ACC-BCF1-44B062C738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71736" y="4429132"/>
            <a:ext cx="3023776" cy="22678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DA6EA176-CCFB-444D-AA52-A97D8AB183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86380" y="3571876"/>
            <a:ext cx="3690666" cy="276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3982766-A754-4DD9-9129-1AB1115E73AE}"/>
              </a:ext>
            </a:extLst>
          </p:cNvPr>
          <p:cNvSpPr txBox="1"/>
          <p:nvPr/>
        </p:nvSpPr>
        <p:spPr>
          <a:xfrm>
            <a:off x="4572000" y="831010"/>
            <a:ext cx="435597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 является неотъемлемой часть воспитательно-образовательного процесса в ДОУ. Информация для родителей представлена в виде стендов и уголков, которые помогают воспитателю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осветить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процесс 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познакомиться родителей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творческими работами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5363252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106775A-6FBE-489D-B39E-3D730C1A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405" y="1556792"/>
            <a:ext cx="8229600" cy="1143000"/>
          </a:xfrm>
        </p:spPr>
        <p:txBody>
          <a:bodyPr/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Физкультурный центр</a:t>
            </a:r>
          </a:p>
        </p:txBody>
      </p:sp>
      <p:pic>
        <p:nvPicPr>
          <p:cNvPr id="4" name="Рисунок 3" descr="C:\Users\Сад 43\Desktop\20191015_180734.jpg">
            <a:extLst>
              <a:ext uri="{FF2B5EF4-FFF2-40B4-BE49-F238E27FC236}">
                <a16:creationId xmlns="" xmlns:a16="http://schemas.microsoft.com/office/drawing/2014/main" id="{73BF5177-103E-405F-A720-B752FFD4E9CD}"/>
              </a:ext>
            </a:extLst>
          </p:cNvPr>
          <p:cNvPicPr/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 rot="5400000">
            <a:off x="300088" y="2427632"/>
            <a:ext cx="4231106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A766A59E-A945-421A-A470-326E8F22B2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897718" y="2999911"/>
            <a:ext cx="4307024" cy="323026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</p:pic>
    </p:spTree>
    <p:extLst>
      <p:ext uri="{BB962C8B-B14F-4D97-AF65-F5344CB8AC3E}">
        <p14:creationId xmlns:p14="http://schemas.microsoft.com/office/powerpoint/2010/main" xmlns="" val="1986847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A7">
            <a:alpha val="6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D336043-A98E-4237-B522-7139D96468A0}"/>
              </a:ext>
            </a:extLst>
          </p:cNvPr>
          <p:cNvSpPr txBox="1"/>
          <p:nvPr/>
        </p:nvSpPr>
        <p:spPr>
          <a:xfrm>
            <a:off x="395536" y="105332"/>
            <a:ext cx="9001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Коррекционно-оздоровительная работа с детьми с нарушениями ОДА</a:t>
            </a:r>
            <a:endParaRPr lang="ru-RU" sz="2200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7FE247B-FFC6-45CB-AB24-51C97C15A6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721263" y="2579170"/>
            <a:ext cx="3857652" cy="26997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56440D6-0F45-4AA9-8A28-DFF4841CD3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1" y="4468938"/>
            <a:ext cx="2808312" cy="210623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9F43B54F-9837-411A-ACC8-B295EF43C7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71736" y="1785926"/>
            <a:ext cx="3429208" cy="25719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BFF96B67-DEE1-40CB-889B-592A995306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15087" y="4646434"/>
            <a:ext cx="2808312" cy="210623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15DD4B9C-05D5-4266-AE1E-CC8EE7A15F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90191" y="2210083"/>
            <a:ext cx="2250244" cy="168768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6E43B9C3-33A9-4670-A964-88F84C0D8D07}"/>
              </a:ext>
            </a:extLst>
          </p:cNvPr>
          <p:cNvSpPr txBox="1"/>
          <p:nvPr/>
        </p:nvSpPr>
        <p:spPr>
          <a:xfrm>
            <a:off x="395536" y="651497"/>
            <a:ext cx="89430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коррекционно-оздоровительной работы с детьми с нарушениями ОДА используется пространство физкультурного зала, которое наполнено необходимыми атрибутами и оборудованием: степ платформы, различные виды тренажёров и т.д.</a:t>
            </a:r>
            <a:endParaRPr lang="ru-RU" sz="1800" dirty="0"/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xmlns="" val="4912953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A7">
            <a:alpha val="6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56B702-4AF4-457D-999E-3525F28A6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«Лабиринты»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развития моторики верхних и нижних конечностей для детей с нарушениями ОДА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B496A5F-4F89-4871-8685-F6A55277C8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3588" y="1637581"/>
            <a:ext cx="7416824" cy="498144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xmlns="" val="21220385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A7">
            <a:alpha val="6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83D0BBA-AE5E-4FA8-ADFC-4D5CC7DA9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0100" y="714356"/>
            <a:ext cx="3312368" cy="248427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72B9BF34-7628-4BDB-95D4-20D1E9BA0D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596" y="3571876"/>
            <a:ext cx="3995934" cy="299695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26E5D620-FACA-4AC1-A232-3B3DC44B2A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6314" y="3857628"/>
            <a:ext cx="3563888" cy="267291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A893C96B-1B08-4CBF-ADDE-9506DE0ADB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3438" y="571480"/>
            <a:ext cx="3923928" cy="294294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D336043-A98E-4237-B522-7139D96468A0}"/>
              </a:ext>
            </a:extLst>
          </p:cNvPr>
          <p:cNvSpPr txBox="1"/>
          <p:nvPr/>
        </p:nvSpPr>
        <p:spPr>
          <a:xfrm>
            <a:off x="179512" y="56126"/>
            <a:ext cx="896448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здоровьесберегающих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технологий в работе с дошкольниками</a:t>
            </a:r>
            <a:endParaRPr lang="ru-RU" sz="2100" dirty="0"/>
          </a:p>
        </p:txBody>
      </p:sp>
    </p:spTree>
    <p:extLst>
      <p:ext uri="{BB962C8B-B14F-4D97-AF65-F5344CB8AC3E}">
        <p14:creationId xmlns:p14="http://schemas.microsoft.com/office/powerpoint/2010/main" xmlns="" val="1602184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EDB3306-ECFF-4CA9-A7A0-4560128ED60F}"/>
              </a:ext>
            </a:extLst>
          </p:cNvPr>
          <p:cNvSpPr txBox="1"/>
          <p:nvPr/>
        </p:nvSpPr>
        <p:spPr>
          <a:xfrm>
            <a:off x="467544" y="3573016"/>
            <a:ext cx="90547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75365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42F68E9-0816-4A81-B30C-2F16A734F1F7}"/>
              </a:ext>
            </a:extLst>
          </p:cNvPr>
          <p:cNvSpPr txBox="1"/>
          <p:nvPr/>
        </p:nvSpPr>
        <p:spPr>
          <a:xfrm>
            <a:off x="251520" y="188640"/>
            <a:ext cx="6768752" cy="2569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Полноценное развитие личности дошкольника в условиях ДОУ не возможно без создания оснащенной 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предметно-развивающей пространственной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среды, которая создается для развития индивидуальности каждого ребенка с учетом его возможностей, уровня активности и интересов.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24A2F38-5EBE-4000-81A8-388EC67BB90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"/>
          </a:blip>
          <a:srcRect r="420" b="51571"/>
          <a:stretch>
            <a:fillRect/>
          </a:stretch>
        </p:blipFill>
        <p:spPr>
          <a:xfrm>
            <a:off x="500034" y="3000372"/>
            <a:ext cx="5786478" cy="3571900"/>
          </a:xfrm>
          <a:prstGeom prst="rect">
            <a:avLst/>
          </a:prstGeom>
          <a:effectLst>
            <a:reflection blurRad="12700" stA="0" dist="508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6233D725-23A6-48D5-9D2A-EC9C2833C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58" y="116632"/>
            <a:ext cx="6858048" cy="1143000"/>
          </a:xfrm>
        </p:spPr>
        <p:txBody>
          <a:bodyPr/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Требования ФГОС </a:t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к предметно-развивающей среде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89ACE81-270D-4A32-9521-031A70DB276D}"/>
              </a:ext>
            </a:extLst>
          </p:cNvPr>
          <p:cNvSpPr txBox="1"/>
          <p:nvPr/>
        </p:nvSpPr>
        <p:spPr>
          <a:xfrm>
            <a:off x="263900" y="1512615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азвивающая образовательная среда в соответствии с ФГОС ДО представляет собой систему условий социализации и индивидуализации детей (п. 2.4 ФГОС ДО).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5B2A99C-9787-408F-9DCC-A855869C8052}"/>
              </a:ext>
            </a:extLst>
          </p:cNvPr>
          <p:cNvSpPr txBox="1"/>
          <p:nvPr/>
        </p:nvSpPr>
        <p:spPr>
          <a:xfrm>
            <a:off x="3419872" y="3130061"/>
            <a:ext cx="385293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Она должна быть содержательно-насыщенной, трансформируемой, полифункциональной, вариативной, доступной и безопасной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п. 3.3.4 ФГОС ДО).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10197E0D-6277-4990-8DFD-183585E323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3049" y="2780928"/>
            <a:ext cx="3131840" cy="23488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713EC82B-7F03-49B0-9CCC-A376D0E556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03562" y="4548507"/>
            <a:ext cx="3355656" cy="22503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A46AC294-DAB7-4CF4-B900-7E197DFF88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914913" y="1272938"/>
            <a:ext cx="1848400" cy="19091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xmlns="" val="10177050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extLst>
              <a:ext uri="{FF2B5EF4-FFF2-40B4-BE49-F238E27FC236}">
                <a16:creationId xmlns="" xmlns:a16="http://schemas.microsoft.com/office/drawing/2014/main" id="{1C7D7B1E-719E-4219-9FFB-286722AB30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693116171"/>
              </p:ext>
            </p:extLst>
          </p:nvPr>
        </p:nvGraphicFramePr>
        <p:xfrm>
          <a:off x="457200" y="2060848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145130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Сад 43\Desktop\20191015_180710.jpg">
            <a:extLst>
              <a:ext uri="{FF2B5EF4-FFF2-40B4-BE49-F238E27FC236}">
                <a16:creationId xmlns="" xmlns:a16="http://schemas.microsoft.com/office/drawing/2014/main" id="{2A825252-6DCC-40EB-82DE-F0BB9D8B118D}"/>
              </a:ext>
            </a:extLst>
          </p:cNvPr>
          <p:cNvPicPr/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 rot="5400000">
            <a:off x="4190913" y="1626040"/>
            <a:ext cx="2778398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1A8C350-FC5C-43AB-BBF0-E9B1596F2F07}"/>
              </a:ext>
            </a:extLst>
          </p:cNvPr>
          <p:cNvSpPr txBox="1"/>
          <p:nvPr/>
        </p:nvSpPr>
        <p:spPr>
          <a:xfrm>
            <a:off x="107504" y="260648"/>
            <a:ext cx="74168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детей с ОВЗ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программе «Доступная среда»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FA29760-B184-42A0-954E-159961818CC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"/>
          </a:blip>
          <a:srcRect b="49133"/>
          <a:stretch>
            <a:fillRect/>
          </a:stretch>
        </p:blipFill>
        <p:spPr>
          <a:xfrm>
            <a:off x="1619672" y="3924690"/>
            <a:ext cx="3630359" cy="2719020"/>
          </a:xfrm>
          <a:prstGeom prst="rect">
            <a:avLst/>
          </a:prstGeom>
          <a:effectLst>
            <a:reflection stA="0" dist="50800" dir="5400000" sy="-100000" algn="bl" rotWithShape="0"/>
          </a:effectLst>
        </p:spPr>
      </p:pic>
      <p:pic>
        <p:nvPicPr>
          <p:cNvPr id="8" name="Рисунок 7" descr="C:\Users\Сад 43\Desktop\семинар ,2019\20191014_153320.jpg">
            <a:extLst>
              <a:ext uri="{FF2B5EF4-FFF2-40B4-BE49-F238E27FC236}">
                <a16:creationId xmlns="" xmlns:a16="http://schemas.microsoft.com/office/drawing/2014/main" id="{CDEA3984-D22F-4B39-ABE9-CDFD9FDF4B3D}"/>
              </a:ext>
            </a:extLst>
          </p:cNvPr>
          <p:cNvPicPr/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 rot="5400000">
            <a:off x="353578" y="1526862"/>
            <a:ext cx="2539143" cy="24073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8015711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9489B3D-B16D-48B9-B2B7-4938174BE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844824"/>
            <a:ext cx="8229600" cy="1143000"/>
          </a:xfrm>
        </p:spPr>
        <p:txBody>
          <a:bodyPr/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Санитарно-бытовые условия для детей с нарушениями ОДА в комнате гигиены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2B5D2E3-27AF-406D-A776-7871AB11875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10000"/>
          </a:blip>
          <a:srcRect b="51086"/>
          <a:stretch>
            <a:fillRect/>
          </a:stretch>
        </p:blipFill>
        <p:spPr>
          <a:xfrm>
            <a:off x="285720" y="3214686"/>
            <a:ext cx="4000528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Содержимое 9" descr="C:\Users\Admin.Admin-ПК.000\Desktop\ФОТО РППС\P1060820.JPG"/>
          <p:cNvPicPr>
            <a:picLocks noGrp="1"/>
          </p:cNvPicPr>
          <p:nvPr>
            <p:ph idx="1"/>
          </p:nvPr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4643438" y="3214686"/>
            <a:ext cx="4286280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9136854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92D2289-520B-4CBB-A095-3E3825E92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44824"/>
            <a:ext cx="8229600" cy="1143000"/>
          </a:xfrm>
        </p:spPr>
        <p:txBody>
          <a:bodyPr/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Игровой уголок и игровой стул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 нарушениями ОДА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5F710A6-221A-4A7C-9D53-E447C96F194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10000"/>
          </a:blip>
          <a:srcRect b="50722"/>
          <a:stretch>
            <a:fillRect/>
          </a:stretch>
        </p:blipFill>
        <p:spPr>
          <a:xfrm>
            <a:off x="142844" y="3143248"/>
            <a:ext cx="4393628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Содержимое 3" descr="C:\Users\Admin.Admin-ПК.000\Desktop\ФОТО РППС\P1060814.JPG">
            <a:extLst>
              <a:ext uri="{FF2B5EF4-FFF2-40B4-BE49-F238E27FC236}">
                <a16:creationId xmlns="" xmlns:a16="http://schemas.microsoft.com/office/drawing/2014/main" id="{0311AC25-29CF-4032-8E45-D23B336BE393}"/>
              </a:ext>
            </a:extLst>
          </p:cNvPr>
          <p:cNvPicPr>
            <a:picLocks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4788024" y="3068960"/>
            <a:ext cx="4248472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265726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9EA9255-D2AA-4355-8142-A31A10BBF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988840"/>
            <a:ext cx="8229600" cy="792088"/>
          </a:xfrm>
        </p:spPr>
        <p:txBody>
          <a:bodyPr/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Логопедическая парта для детей с ОВЗ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D94CF7E-656B-4CA2-A028-CC765ADC218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10000"/>
          </a:blip>
          <a:srcRect b="50573"/>
          <a:stretch>
            <a:fillRect/>
          </a:stretch>
        </p:blipFill>
        <p:spPr>
          <a:xfrm>
            <a:off x="285720" y="3071810"/>
            <a:ext cx="4214842" cy="3286148"/>
          </a:xfrm>
          <a:prstGeom prst="rect">
            <a:avLst/>
          </a:prstGeom>
          <a:effectLst>
            <a:outerShdw blurRad="50800" dist="50800" sx="1000" sy="1000" algn="ctr" rotWithShape="0">
              <a:srgbClr val="000000">
                <a:alpha val="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125D36B-7640-4E4C-AA6B-3890486A9AF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"/>
          </a:blip>
          <a:srcRect b="49510"/>
          <a:stretch>
            <a:fillRect/>
          </a:stretch>
        </p:blipFill>
        <p:spPr>
          <a:xfrm>
            <a:off x="4714876" y="3071810"/>
            <a:ext cx="4143404" cy="335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50709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иц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706</TotalTime>
  <Words>542</Words>
  <Application>Microsoft Office PowerPoint</Application>
  <PresentationFormat>Экран (4:3)</PresentationFormat>
  <Paragraphs>61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лица</vt:lpstr>
      <vt:lpstr>Организация предметно-развивающей среды группы комбинированной направленности  для здоровых детей и детей с нарушениями ОДА в МДОУ № 43</vt:lpstr>
      <vt:lpstr>Слайд 2</vt:lpstr>
      <vt:lpstr>Слайд 3</vt:lpstr>
      <vt:lpstr>Требования ФГОС  к предметно-развивающей среде</vt:lpstr>
      <vt:lpstr>Слайд 5</vt:lpstr>
      <vt:lpstr>Слайд 6</vt:lpstr>
      <vt:lpstr>Санитарно-бытовые условия для детей с нарушениями ОДА в комнате гигиены </vt:lpstr>
      <vt:lpstr>Игровой уголок и игровой стул  для детей с нарушениями ОДА</vt:lpstr>
      <vt:lpstr>Логопедическая парта для детей с ОВЗ</vt:lpstr>
      <vt:lpstr>Мультимедийная интерактивная система для осуществления образовательной деятельности</vt:lpstr>
      <vt:lpstr>Слайд 11</vt:lpstr>
      <vt:lpstr>Центр сенсомоторики и конструирования</vt:lpstr>
      <vt:lpstr>Слайд 13</vt:lpstr>
      <vt:lpstr>Зона релаксации</vt:lpstr>
      <vt:lpstr>Слайд 15</vt:lpstr>
      <vt:lpstr>Слайд 16</vt:lpstr>
      <vt:lpstr>Слайд 17</vt:lpstr>
      <vt:lpstr>Слайд 18</vt:lpstr>
      <vt:lpstr>Слайд 19</vt:lpstr>
      <vt:lpstr>Слайд 20</vt:lpstr>
      <vt:lpstr>Физкультурный центр</vt:lpstr>
      <vt:lpstr>Слайд 22</vt:lpstr>
      <vt:lpstr>«Лабиринты» для развития моторики верхних и нижних конечностей для детей с нарушениями ОДА</vt:lpstr>
      <vt:lpstr>Слайд 24</vt:lpstr>
      <vt:lpstr>Слайд 25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jul</dc:creator>
  <cp:lastModifiedBy>Admin</cp:lastModifiedBy>
  <cp:revision>80</cp:revision>
  <dcterms:created xsi:type="dcterms:W3CDTF">2016-05-11T09:30:30Z</dcterms:created>
  <dcterms:modified xsi:type="dcterms:W3CDTF">2021-05-14T10:30:17Z</dcterms:modified>
</cp:coreProperties>
</file>